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74" r:id="rId2"/>
    <p:sldId id="441" r:id="rId3"/>
    <p:sldId id="451" r:id="rId4"/>
    <p:sldId id="457" r:id="rId5"/>
    <p:sldId id="458" r:id="rId6"/>
    <p:sldId id="453" r:id="rId7"/>
    <p:sldId id="454" r:id="rId8"/>
    <p:sldId id="459" r:id="rId9"/>
    <p:sldId id="448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755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14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14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7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2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16.emf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57158" y="1208783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5</a:t>
            </a:r>
            <a:r>
              <a:rPr lang="zh-CN" altLang="en-US" sz="5400" dirty="0" smtClean="0"/>
              <a:t>单元     三角形</a:t>
            </a:r>
            <a:endParaRPr lang="zh-CN" altLang="en-US" sz="54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784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35548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428728" y="2153384"/>
            <a:ext cx="65008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三角形的特性</a:t>
            </a:r>
          </a:p>
        </p:txBody>
      </p:sp>
      <p:sp>
        <p:nvSpPr>
          <p:cNvPr id="24" name="矩形 23"/>
          <p:cNvSpPr/>
          <p:nvPr/>
        </p:nvSpPr>
        <p:spPr>
          <a:xfrm>
            <a:off x="971600" y="3547070"/>
            <a:ext cx="6972231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 三角形的稳定性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6139" y="1875396"/>
            <a:ext cx="90122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举出生活中应用三角形稳定性的例子。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0296" y="683985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61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11560" y="2976130"/>
            <a:ext cx="7704856" cy="196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latin typeface="+mj-ea"/>
                <a:ea typeface="+mj-ea"/>
              </a:rPr>
              <a:t>房顶、家里面用的台历</a:t>
            </a:r>
            <a:r>
              <a:rPr lang="zh-CN" altLang="en-US" sz="4400" dirty="0" smtClean="0">
                <a:latin typeface="+mj-ea"/>
                <a:ea typeface="+mj-ea"/>
              </a:rPr>
              <a:t>、</a:t>
            </a:r>
            <a:endParaRPr lang="en-US" altLang="zh-CN" sz="44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+mj-ea"/>
                <a:ea typeface="+mj-ea"/>
              </a:rPr>
              <a:t>大</a:t>
            </a:r>
            <a:r>
              <a:rPr lang="zh-CN" altLang="en-US" sz="4400" dirty="0">
                <a:latin typeface="+mj-ea"/>
                <a:ea typeface="+mj-ea"/>
              </a:rPr>
              <a:t>吊车等。</a:t>
            </a:r>
            <a:endParaRPr lang="en-US" altLang="zh-CN" sz="4400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35594" y="1197473"/>
            <a:ext cx="9108504" cy="98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三角形具有</a:t>
            </a:r>
            <a:r>
              <a:rPr lang="zh-CN" altLang="en-US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稳定性。</a:t>
            </a:r>
            <a:endParaRPr lang="zh-CN" altLang="zh-CN" sz="4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35594" y="2709641"/>
            <a:ext cx="8251248" cy="2125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生活中的很多物体的设计都用到了三角形的稳定性。</a:t>
            </a:r>
            <a:endParaRPr lang="zh-CN" altLang="zh-CN" sz="4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35496" y="1404065"/>
            <a:ext cx="7593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8291" y="900009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65</a:t>
            </a:r>
            <a:r>
              <a:rPr lang="zh-CN" altLang="en-US" sz="3200" dirty="0">
                <a:latin typeface="+mn-ea"/>
                <a:ea typeface="+mn-ea"/>
              </a:rPr>
              <a:t>页练习十五第</a:t>
            </a:r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5576" y="4653136"/>
            <a:ext cx="8292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+mn-ea"/>
                <a:ea typeface="+mn-ea"/>
              </a:rPr>
              <a:t>加一根木条</a:t>
            </a:r>
            <a:r>
              <a:rPr lang="en-US" altLang="zh-CN" sz="3600" dirty="0">
                <a:latin typeface="+mn-ea"/>
                <a:ea typeface="+mn-ea"/>
              </a:rPr>
              <a:t>,</a:t>
            </a:r>
            <a:r>
              <a:rPr lang="zh-CN" altLang="en-US" sz="3600" dirty="0">
                <a:latin typeface="+mn-ea"/>
                <a:ea typeface="+mn-ea"/>
              </a:rPr>
              <a:t>与椅子腿构成一个三角形。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600" y="1696452"/>
            <a:ext cx="8391943" cy="274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85017" y="571480"/>
            <a:ext cx="75588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选择。</a:t>
            </a:r>
          </a:p>
        </p:txBody>
      </p:sp>
      <p:sp>
        <p:nvSpPr>
          <p:cNvPr id="24" name="矩形 23"/>
          <p:cNvSpPr/>
          <p:nvPr/>
        </p:nvSpPr>
        <p:spPr>
          <a:xfrm>
            <a:off x="386576" y="2844225"/>
            <a:ext cx="18197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稳定性</a:t>
            </a:r>
          </a:p>
        </p:txBody>
      </p:sp>
      <p:sp>
        <p:nvSpPr>
          <p:cNvPr id="25" name="矩形 24"/>
          <p:cNvSpPr/>
          <p:nvPr/>
        </p:nvSpPr>
        <p:spPr>
          <a:xfrm>
            <a:off x="3384610" y="2844225"/>
            <a:ext cx="22092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容易变形</a:t>
            </a:r>
          </a:p>
        </p:txBody>
      </p:sp>
      <p:sp>
        <p:nvSpPr>
          <p:cNvPr id="26" name="矩形 25"/>
          <p:cNvSpPr/>
          <p:nvPr/>
        </p:nvSpPr>
        <p:spPr>
          <a:xfrm>
            <a:off x="6727211" y="2829892"/>
            <a:ext cx="14077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好看</a:t>
            </a: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57158" y="1285860"/>
            <a:ext cx="850109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高压电线塔上有许多三角形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是利用三角形的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的特点。</a:t>
            </a:r>
          </a:p>
        </p:txBody>
      </p:sp>
      <p:sp>
        <p:nvSpPr>
          <p:cNvPr id="31" name="矩形 30"/>
          <p:cNvSpPr/>
          <p:nvPr/>
        </p:nvSpPr>
        <p:spPr>
          <a:xfrm>
            <a:off x="1043608" y="212414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7584" y="4572417"/>
            <a:ext cx="2643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平行四边形</a:t>
            </a:r>
          </a:p>
        </p:txBody>
      </p:sp>
      <p:sp>
        <p:nvSpPr>
          <p:cNvPr id="35" name="矩形 34"/>
          <p:cNvSpPr/>
          <p:nvPr/>
        </p:nvSpPr>
        <p:spPr>
          <a:xfrm>
            <a:off x="5367963" y="4572417"/>
            <a:ext cx="17972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</a:t>
            </a:r>
          </a:p>
        </p:txBody>
      </p:sp>
      <p:sp>
        <p:nvSpPr>
          <p:cNvPr id="45" name="矩形 44"/>
          <p:cNvSpPr/>
          <p:nvPr/>
        </p:nvSpPr>
        <p:spPr>
          <a:xfrm>
            <a:off x="831459" y="5157192"/>
            <a:ext cx="14077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梯形</a:t>
            </a: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83431" y="3805844"/>
            <a:ext cx="86891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具有稳定性的图形是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8" name="矩形 47"/>
          <p:cNvSpPr/>
          <p:nvPr/>
        </p:nvSpPr>
        <p:spPr>
          <a:xfrm>
            <a:off x="4932040" y="380584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67963" y="5101457"/>
            <a:ext cx="18197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591246" y="755993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判断。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535594" y="1478685"/>
            <a:ext cx="883775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自动伸缩门是利用了三角形的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稳定性。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535594" y="3402866"/>
            <a:ext cx="825124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电线杆的支架做成三角形的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是利用三角形的稳定性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4452530" y="4373231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949870" y="2479741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×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 autoUpdateAnimBg="0"/>
      <p:bldP spid="20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06075" y="1412776"/>
            <a:ext cx="8210342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40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40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变式</a:t>
            </a:r>
            <a:r>
              <a:rPr lang="zh-CN" altLang="en-US" sz="40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在三角形</a:t>
            </a:r>
            <a:r>
              <a:rPr lang="en-US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四边形中</a:t>
            </a:r>
            <a:r>
              <a:rPr lang="en-US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具有稳定性的是</a:t>
            </a:r>
            <a:r>
              <a:rPr lang="en-US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</a:t>
            </a:r>
            <a:r>
              <a:rPr lang="zh-CN" altLang="zh-CN" sz="4000" i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40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举一个这类图形稳定性的实例</a:t>
            </a:r>
            <a:r>
              <a:rPr lang="en-US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:(</a:t>
            </a:r>
            <a:r>
              <a:rPr lang="zh-CN" altLang="zh-CN" sz="4000" i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1185" y="2708920"/>
            <a:ext cx="2236510" cy="1158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4000" dirty="0">
                <a:latin typeface="华文楷体" pitchFamily="2" charset="-122"/>
                <a:ea typeface="华文楷体" pitchFamily="2" charset="-122"/>
              </a:rPr>
              <a:t>三角形</a:t>
            </a:r>
            <a:r>
              <a:rPr lang="zh-CN" altLang="zh-CN" sz="4000" i="1" dirty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1345" y="3926597"/>
            <a:ext cx="1210588" cy="1158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4000" dirty="0">
                <a:latin typeface="华文楷体" pitchFamily="2" charset="-122"/>
                <a:ea typeface="华文楷体" pitchFamily="2" charset="-122"/>
              </a:rPr>
              <a:t>衣架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449304" y="772523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看到这些图片，你想说点什么？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1972098" y="555350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物体中都有三角形。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31" descr="{C195F9CD-EA2F-4CAA-BC05-300A23A841E2}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4427" y="1677448"/>
            <a:ext cx="2189163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31"/>
          <p:cNvGrpSpPr/>
          <p:nvPr/>
        </p:nvGrpSpPr>
        <p:grpSpPr bwMode="auto">
          <a:xfrm>
            <a:off x="2086277" y="2094961"/>
            <a:ext cx="612775" cy="525463"/>
            <a:chOff x="-36718" y="-62432"/>
            <a:chExt cx="788099" cy="675213"/>
          </a:xfrm>
        </p:grpSpPr>
        <p:cxnSp>
          <p:nvCxnSpPr>
            <p:cNvPr id="11" name="直接连接符 16"/>
            <p:cNvCxnSpPr>
              <a:cxnSpLocks noChangeShapeType="1"/>
            </p:cNvCxnSpPr>
            <p:nvPr/>
          </p:nvCxnSpPr>
          <p:spPr bwMode="auto">
            <a:xfrm flipV="1">
              <a:off x="-36718" y="-62432"/>
              <a:ext cx="788097" cy="20422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2" name="直接连接符 23"/>
            <p:cNvCxnSpPr>
              <a:cxnSpLocks noChangeShapeType="1"/>
            </p:cNvCxnSpPr>
            <p:nvPr/>
          </p:nvCxnSpPr>
          <p:spPr bwMode="auto">
            <a:xfrm>
              <a:off x="1" y="141872"/>
              <a:ext cx="144017" cy="47090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3" name="直接连接符 27"/>
            <p:cNvCxnSpPr>
              <a:cxnSpLocks noChangeShapeType="1"/>
            </p:cNvCxnSpPr>
            <p:nvPr/>
          </p:nvCxnSpPr>
          <p:spPr bwMode="auto">
            <a:xfrm flipH="1">
              <a:off x="144017" y="-62432"/>
              <a:ext cx="607364" cy="675213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pic>
        <p:nvPicPr>
          <p:cNvPr id="15" name="Picture 32" descr="{E1679880-DC77-48CF-8E09-E8BEE5488484}副本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023" y="1282161"/>
            <a:ext cx="231457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71"/>
          <p:cNvGrpSpPr/>
          <p:nvPr/>
        </p:nvGrpSpPr>
        <p:grpSpPr bwMode="auto">
          <a:xfrm>
            <a:off x="6114186" y="2048924"/>
            <a:ext cx="350838" cy="438150"/>
            <a:chOff x="0" y="-98"/>
            <a:chExt cx="526320" cy="658015"/>
          </a:xfrm>
        </p:grpSpPr>
        <p:cxnSp>
          <p:nvCxnSpPr>
            <p:cNvPr id="17" name="直接连接符 77"/>
            <p:cNvCxnSpPr>
              <a:cxnSpLocks noChangeShapeType="1"/>
            </p:cNvCxnSpPr>
            <p:nvPr/>
          </p:nvCxnSpPr>
          <p:spPr bwMode="auto">
            <a:xfrm flipV="1">
              <a:off x="15926" y="4678"/>
              <a:ext cx="51039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" name="直接连接符 78"/>
            <p:cNvCxnSpPr>
              <a:cxnSpLocks noChangeShapeType="1"/>
            </p:cNvCxnSpPr>
            <p:nvPr/>
          </p:nvCxnSpPr>
          <p:spPr bwMode="auto">
            <a:xfrm>
              <a:off x="0" y="-98"/>
              <a:ext cx="526320" cy="63896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9" name="直接连接符 79"/>
            <p:cNvCxnSpPr>
              <a:cxnSpLocks noChangeShapeType="1"/>
            </p:cNvCxnSpPr>
            <p:nvPr/>
          </p:nvCxnSpPr>
          <p:spPr bwMode="auto">
            <a:xfrm>
              <a:off x="525346" y="4678"/>
              <a:ext cx="974" cy="65323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pic>
        <p:nvPicPr>
          <p:cNvPr id="21" name="Picture 57" descr="u5jx02_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1733" y="3675516"/>
            <a:ext cx="21605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10"/>
          <p:cNvGrpSpPr/>
          <p:nvPr/>
        </p:nvGrpSpPr>
        <p:grpSpPr bwMode="auto">
          <a:xfrm>
            <a:off x="6023570" y="4194629"/>
            <a:ext cx="352425" cy="519113"/>
            <a:chOff x="0" y="0"/>
            <a:chExt cx="352701" cy="518561"/>
          </a:xfrm>
        </p:grpSpPr>
        <p:cxnSp>
          <p:nvCxnSpPr>
            <p:cNvPr id="26" name="直接连接符 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352701" cy="7200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7" name="直接连接符 7"/>
            <p:cNvCxnSpPr>
              <a:cxnSpLocks noChangeShapeType="1"/>
            </p:cNvCxnSpPr>
            <p:nvPr/>
          </p:nvCxnSpPr>
          <p:spPr bwMode="auto">
            <a:xfrm>
              <a:off x="0" y="72008"/>
              <a:ext cx="352701" cy="4395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8" name="直接连接符 9"/>
            <p:cNvCxnSpPr>
              <a:cxnSpLocks noChangeShapeType="1"/>
            </p:cNvCxnSpPr>
            <p:nvPr/>
          </p:nvCxnSpPr>
          <p:spPr bwMode="auto">
            <a:xfrm flipV="1">
              <a:off x="352701" y="0"/>
              <a:ext cx="0" cy="51856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pic>
        <p:nvPicPr>
          <p:cNvPr id="30" name="Picture 52" descr="u5jx01_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48503"/>
            <a:ext cx="2566988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56"/>
          <p:cNvGrpSpPr/>
          <p:nvPr/>
        </p:nvGrpSpPr>
        <p:grpSpPr bwMode="auto">
          <a:xfrm>
            <a:off x="2387774" y="4705803"/>
            <a:ext cx="285750" cy="193675"/>
            <a:chOff x="3738" y="2340"/>
            <a:chExt cx="180" cy="122"/>
          </a:xfrm>
        </p:grpSpPr>
        <p:sp>
          <p:nvSpPr>
            <p:cNvPr id="32" name="Line 53"/>
            <p:cNvSpPr>
              <a:spLocks noChangeShapeType="1"/>
            </p:cNvSpPr>
            <p:nvPr/>
          </p:nvSpPr>
          <p:spPr bwMode="auto">
            <a:xfrm flipH="1">
              <a:off x="3745" y="2340"/>
              <a:ext cx="0" cy="12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" name="Line 54"/>
            <p:cNvSpPr>
              <a:spLocks noChangeShapeType="1"/>
            </p:cNvSpPr>
            <p:nvPr/>
          </p:nvSpPr>
          <p:spPr bwMode="auto">
            <a:xfrm flipV="1">
              <a:off x="3738" y="2340"/>
              <a:ext cx="167" cy="12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" name="Line 55"/>
            <p:cNvSpPr>
              <a:spLocks noChangeShapeType="1"/>
            </p:cNvSpPr>
            <p:nvPr/>
          </p:nvSpPr>
          <p:spPr bwMode="auto">
            <a:xfrm>
              <a:off x="3738" y="2340"/>
              <a:ext cx="18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chiz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1960" y="4448189"/>
            <a:ext cx="3087564" cy="1659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2" descr="u5jx02_0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656" t="27665" r="27157" b="30336"/>
          <a:stretch>
            <a:fillRect/>
          </a:stretch>
        </p:blipFill>
        <p:spPr bwMode="auto">
          <a:xfrm>
            <a:off x="363448" y="4448189"/>
            <a:ext cx="3024336" cy="186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033" y="2582644"/>
            <a:ext cx="1490297" cy="21028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9872" y="2552744"/>
            <a:ext cx="1351359" cy="1926728"/>
          </a:xfrm>
          <a:prstGeom prst="rect">
            <a:avLst/>
          </a:prstGeom>
        </p:spPr>
      </p:pic>
      <p:sp>
        <p:nvSpPr>
          <p:cNvPr id="8" name="标题 5"/>
          <p:cNvSpPr>
            <a:spLocks noGrp="1"/>
          </p:cNvSpPr>
          <p:nvPr>
            <p:ph type="title" idx="4294967295"/>
          </p:nvPr>
        </p:nvSpPr>
        <p:spPr>
          <a:xfrm>
            <a:off x="1292472" y="506398"/>
            <a:ext cx="6130925" cy="8509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游戏：比力气</a:t>
            </a:r>
            <a:endParaRPr lang="zh-CN" altLang="zh-CN" sz="4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363448" y="980728"/>
            <a:ext cx="8457024" cy="1675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规则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每人一个图形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拉动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读成重音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这个图形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只要使它的形状发生变化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就算胜。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chiz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1960" y="4320817"/>
            <a:ext cx="3087564" cy="1659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2" descr="u5jx02_0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656" t="27665" r="27157" b="30336"/>
          <a:stretch>
            <a:fillRect/>
          </a:stretch>
        </p:blipFill>
        <p:spPr bwMode="auto">
          <a:xfrm>
            <a:off x="363448" y="4320817"/>
            <a:ext cx="3024336" cy="186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033" y="2455272"/>
            <a:ext cx="1490297" cy="21028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9872" y="2425372"/>
            <a:ext cx="1351359" cy="1926728"/>
          </a:xfrm>
          <a:prstGeom prst="rect">
            <a:avLst/>
          </a:prstGeom>
        </p:spPr>
      </p:pic>
      <p:sp>
        <p:nvSpPr>
          <p:cNvPr id="9" name="TextBox 14"/>
          <p:cNvSpPr txBox="1"/>
          <p:nvPr/>
        </p:nvSpPr>
        <p:spPr>
          <a:xfrm>
            <a:off x="2292568" y="595524"/>
            <a:ext cx="406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为什么女生赢了？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8342" y="1495498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因为三角形不容易变形。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4"/>
          <p:cNvSpPr txBox="1"/>
          <p:nvPr/>
        </p:nvSpPr>
        <p:spPr>
          <a:xfrm>
            <a:off x="2114827" y="732780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为什么做成三角形？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31" descr="{C195F9CD-EA2F-4CAA-BC05-300A23A841E2}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4427" y="1677448"/>
            <a:ext cx="2189163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31"/>
          <p:cNvGrpSpPr/>
          <p:nvPr/>
        </p:nvGrpSpPr>
        <p:grpSpPr bwMode="auto">
          <a:xfrm>
            <a:off x="2086277" y="2094961"/>
            <a:ext cx="612775" cy="525463"/>
            <a:chOff x="-36718" y="-62432"/>
            <a:chExt cx="788099" cy="675213"/>
          </a:xfrm>
        </p:grpSpPr>
        <p:cxnSp>
          <p:nvCxnSpPr>
            <p:cNvPr id="11" name="直接连接符 16"/>
            <p:cNvCxnSpPr>
              <a:cxnSpLocks noChangeShapeType="1"/>
            </p:cNvCxnSpPr>
            <p:nvPr/>
          </p:nvCxnSpPr>
          <p:spPr bwMode="auto">
            <a:xfrm flipV="1">
              <a:off x="-36718" y="-62432"/>
              <a:ext cx="788097" cy="204221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2" name="直接连接符 23"/>
            <p:cNvCxnSpPr>
              <a:cxnSpLocks noChangeShapeType="1"/>
            </p:cNvCxnSpPr>
            <p:nvPr/>
          </p:nvCxnSpPr>
          <p:spPr bwMode="auto">
            <a:xfrm>
              <a:off x="1" y="141872"/>
              <a:ext cx="144017" cy="470909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3" name="直接连接符 27"/>
            <p:cNvCxnSpPr>
              <a:cxnSpLocks noChangeShapeType="1"/>
            </p:cNvCxnSpPr>
            <p:nvPr/>
          </p:nvCxnSpPr>
          <p:spPr bwMode="auto">
            <a:xfrm flipH="1">
              <a:off x="144017" y="-62432"/>
              <a:ext cx="607364" cy="67521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pic>
        <p:nvPicPr>
          <p:cNvPr id="15" name="Picture 32" descr="{E1679880-DC77-48CF-8E09-E8BEE5488484}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023" y="1282161"/>
            <a:ext cx="231457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71"/>
          <p:cNvGrpSpPr/>
          <p:nvPr/>
        </p:nvGrpSpPr>
        <p:grpSpPr bwMode="auto">
          <a:xfrm>
            <a:off x="6114186" y="2048924"/>
            <a:ext cx="350838" cy="438150"/>
            <a:chOff x="0" y="-98"/>
            <a:chExt cx="526320" cy="658015"/>
          </a:xfrm>
        </p:grpSpPr>
        <p:cxnSp>
          <p:nvCxnSpPr>
            <p:cNvPr id="17" name="直接连接符 77"/>
            <p:cNvCxnSpPr>
              <a:cxnSpLocks noChangeShapeType="1"/>
            </p:cNvCxnSpPr>
            <p:nvPr/>
          </p:nvCxnSpPr>
          <p:spPr bwMode="auto">
            <a:xfrm flipV="1">
              <a:off x="15926" y="4678"/>
              <a:ext cx="51039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" name="直接连接符 78"/>
            <p:cNvCxnSpPr>
              <a:cxnSpLocks noChangeShapeType="1"/>
            </p:cNvCxnSpPr>
            <p:nvPr/>
          </p:nvCxnSpPr>
          <p:spPr bwMode="auto">
            <a:xfrm>
              <a:off x="0" y="-98"/>
              <a:ext cx="526320" cy="63896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9" name="直接连接符 79"/>
            <p:cNvCxnSpPr>
              <a:cxnSpLocks noChangeShapeType="1"/>
            </p:cNvCxnSpPr>
            <p:nvPr/>
          </p:nvCxnSpPr>
          <p:spPr bwMode="auto">
            <a:xfrm>
              <a:off x="525346" y="4678"/>
              <a:ext cx="974" cy="65323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pic>
        <p:nvPicPr>
          <p:cNvPr id="21" name="Picture 57" descr="u5jx02_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1733" y="3675516"/>
            <a:ext cx="21605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10"/>
          <p:cNvGrpSpPr/>
          <p:nvPr/>
        </p:nvGrpSpPr>
        <p:grpSpPr bwMode="auto">
          <a:xfrm>
            <a:off x="6023570" y="4194629"/>
            <a:ext cx="352425" cy="519113"/>
            <a:chOff x="0" y="0"/>
            <a:chExt cx="352701" cy="518561"/>
          </a:xfrm>
        </p:grpSpPr>
        <p:cxnSp>
          <p:nvCxnSpPr>
            <p:cNvPr id="26" name="直接连接符 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352701" cy="7200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7" name="直接连接符 7"/>
            <p:cNvCxnSpPr>
              <a:cxnSpLocks noChangeShapeType="1"/>
            </p:cNvCxnSpPr>
            <p:nvPr/>
          </p:nvCxnSpPr>
          <p:spPr bwMode="auto">
            <a:xfrm>
              <a:off x="0" y="72008"/>
              <a:ext cx="352701" cy="4395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8" name="直接连接符 9"/>
            <p:cNvCxnSpPr>
              <a:cxnSpLocks noChangeShapeType="1"/>
            </p:cNvCxnSpPr>
            <p:nvPr/>
          </p:nvCxnSpPr>
          <p:spPr bwMode="auto">
            <a:xfrm flipV="1">
              <a:off x="352701" y="0"/>
              <a:ext cx="0" cy="51856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pic>
        <p:nvPicPr>
          <p:cNvPr id="30" name="Picture 52" descr="u5jx01_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48503"/>
            <a:ext cx="2566988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56"/>
          <p:cNvGrpSpPr/>
          <p:nvPr/>
        </p:nvGrpSpPr>
        <p:grpSpPr bwMode="auto">
          <a:xfrm>
            <a:off x="2387774" y="4705803"/>
            <a:ext cx="285750" cy="193675"/>
            <a:chOff x="3738" y="2340"/>
            <a:chExt cx="180" cy="122"/>
          </a:xfrm>
        </p:grpSpPr>
        <p:sp>
          <p:nvSpPr>
            <p:cNvPr id="32" name="Line 53"/>
            <p:cNvSpPr>
              <a:spLocks noChangeShapeType="1"/>
            </p:cNvSpPr>
            <p:nvPr/>
          </p:nvSpPr>
          <p:spPr bwMode="auto">
            <a:xfrm flipH="1">
              <a:off x="3745" y="2340"/>
              <a:ext cx="0" cy="12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" name="Line 54"/>
            <p:cNvSpPr>
              <a:spLocks noChangeShapeType="1"/>
            </p:cNvSpPr>
            <p:nvPr/>
          </p:nvSpPr>
          <p:spPr bwMode="auto">
            <a:xfrm flipV="1">
              <a:off x="3738" y="2340"/>
              <a:ext cx="167" cy="12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" name="Line 55"/>
            <p:cNvSpPr>
              <a:spLocks noChangeShapeType="1"/>
            </p:cNvSpPr>
            <p:nvPr/>
          </p:nvSpPr>
          <p:spPr bwMode="auto">
            <a:xfrm>
              <a:off x="3738" y="2340"/>
              <a:ext cx="18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AutoShape 27"/>
          <p:cNvSpPr>
            <a:spLocks noChangeArrowheads="1"/>
          </p:cNvSpPr>
          <p:nvPr/>
        </p:nvSpPr>
        <p:spPr bwMode="auto">
          <a:xfrm>
            <a:off x="2207260" y="980440"/>
            <a:ext cx="6325235" cy="2088515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我们来做一个实验。用</a:t>
            </a:r>
            <a:r>
              <a:rPr lang="en-US" altLang="zh-CN" sz="3200" dirty="0">
                <a:solidFill>
                  <a:schemeClr val="tx1"/>
                </a:solidFill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根木条钉成一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个三角形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。用手拉一拉，你发现了什么？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914400" y="4210050"/>
            <a:ext cx="6969968" cy="1962150"/>
            <a:chOff x="914400" y="4210050"/>
            <a:chExt cx="6969373" cy="1962150"/>
          </a:xfrm>
        </p:grpSpPr>
        <p:pic>
          <p:nvPicPr>
            <p:cNvPr id="7174" name="Picture 14" descr="{5E08C459-9BA0-421D-B496-4361D6C5C976}副本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4210050"/>
              <a:ext cx="1720850" cy="196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5" name="AutoShape 27"/>
            <p:cNvSpPr>
              <a:spLocks noChangeArrowheads="1"/>
            </p:cNvSpPr>
            <p:nvPr/>
          </p:nvSpPr>
          <p:spPr bwMode="auto">
            <a:xfrm>
              <a:off x="2762250" y="5038725"/>
              <a:ext cx="5121523" cy="694531"/>
            </a:xfrm>
            <a:prstGeom prst="wedgeRoundRectCallout">
              <a:avLst>
                <a:gd name="adj1" fmla="val -54361"/>
                <a:gd name="adj2" fmla="val -2256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3200" dirty="0">
                  <a:solidFill>
                    <a:srgbClr val="FF0000"/>
                  </a:solidFill>
                  <a:latin typeface="楷体_GB2312" pitchFamily="49" charset="-122"/>
                </a:rPr>
                <a:t>我</a:t>
              </a:r>
              <a:r>
                <a:rPr lang="zh-CN" altLang="zh-CN" sz="3200" dirty="0" smtClean="0">
                  <a:solidFill>
                    <a:srgbClr val="FF0000"/>
                  </a:solidFill>
                  <a:latin typeface="楷体_GB2312" pitchFamily="49" charset="-122"/>
                </a:rPr>
                <a:t>发现</a:t>
              </a:r>
              <a:r>
                <a:rPr lang="zh-CN" altLang="zh-CN" sz="3200" dirty="0">
                  <a:solidFill>
                    <a:srgbClr val="FF0000"/>
                  </a:solidFill>
                </a:rPr>
                <a:t>三角形不容易</a:t>
              </a:r>
              <a:r>
                <a:rPr lang="zh-CN" altLang="zh-CN" sz="3200" dirty="0" smtClean="0">
                  <a:solidFill>
                    <a:srgbClr val="FF0000"/>
                  </a:solidFill>
                </a:rPr>
                <a:t>拉动</a:t>
              </a:r>
              <a:r>
                <a:rPr lang="zh-CN" altLang="en-US" sz="3200" dirty="0" smtClean="0">
                  <a:solidFill>
                    <a:srgbClr val="FF0000"/>
                  </a:solidFill>
                </a:rPr>
                <a:t>。</a:t>
              </a:r>
              <a:endParaRPr lang="zh-CN" altLang="zh-CN" sz="3200" dirty="0">
                <a:solidFill>
                  <a:srgbClr val="FF0000"/>
                </a:solidFill>
                <a:latin typeface="楷体_GB2312" pitchFamily="49" charset="-122"/>
              </a:endParaRPr>
            </a:p>
          </p:txBody>
        </p:sp>
      </p:grpSp>
      <p:pic>
        <p:nvPicPr>
          <p:cNvPr id="6162" name="Picture 18" descr="chi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325" y="3249612"/>
            <a:ext cx="2209814" cy="1187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AutoShape 27"/>
          <p:cNvSpPr>
            <a:spLocks noChangeArrowheads="1"/>
          </p:cNvSpPr>
          <p:nvPr/>
        </p:nvSpPr>
        <p:spPr bwMode="auto">
          <a:xfrm>
            <a:off x="1835785" y="620395"/>
            <a:ext cx="7062470" cy="322072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我们再来做一个实验。做</a:t>
            </a:r>
            <a:r>
              <a:rPr lang="en-US" altLang="zh-CN" sz="3200" dirty="0">
                <a:solidFill>
                  <a:schemeClr val="tx1"/>
                </a:solidFill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根两两长度相等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的木条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，把长度相等的两根作为对边，钉成一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个长方形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，然后用手捏住相对的两个对角，向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相反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方向拉动。你发现了什么？</a:t>
            </a:r>
            <a:endParaRPr lang="en-US" altLang="zh-CN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grpSp>
        <p:nvGrpSpPr>
          <p:cNvPr id="8205" name="Group 13"/>
          <p:cNvGrpSpPr/>
          <p:nvPr/>
        </p:nvGrpSpPr>
        <p:grpSpPr bwMode="auto">
          <a:xfrm>
            <a:off x="1144588" y="3573463"/>
            <a:ext cx="7226299" cy="2781300"/>
            <a:chOff x="721" y="2251"/>
            <a:chExt cx="4552" cy="1752"/>
          </a:xfrm>
        </p:grpSpPr>
        <p:pic>
          <p:nvPicPr>
            <p:cNvPr id="8199" name="Picture 19" descr="{B2C8F6D1-B335-4202-911C-8427371E6F86}副本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5" y="2251"/>
              <a:ext cx="1188" cy="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0" name="AutoShape 27"/>
            <p:cNvSpPr>
              <a:spLocks noChangeArrowheads="1"/>
            </p:cNvSpPr>
            <p:nvPr/>
          </p:nvSpPr>
          <p:spPr bwMode="auto">
            <a:xfrm>
              <a:off x="721" y="3352"/>
              <a:ext cx="3179" cy="410"/>
            </a:xfrm>
            <a:prstGeom prst="wedgeRoundRectCallout">
              <a:avLst>
                <a:gd name="adj1" fmla="val 59337"/>
                <a:gd name="adj2" fmla="val -756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zh-CN" sz="3200" dirty="0">
                  <a:solidFill>
                    <a:schemeClr val="tx1"/>
                  </a:solidFill>
                  <a:latin typeface="楷体_GB2312" pitchFamily="49" charset="-122"/>
                </a:rPr>
                <a:t>我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楷体_GB2312" pitchFamily="49" charset="-122"/>
                </a:rPr>
                <a:t>发现</a:t>
              </a:r>
              <a:r>
                <a:rPr lang="zh-CN" altLang="zh-CN" sz="3200" dirty="0"/>
                <a:t>四边形很容易</a:t>
              </a:r>
              <a:r>
                <a:rPr lang="zh-CN" altLang="zh-CN" sz="3200" dirty="0" smtClean="0"/>
                <a:t>拉动</a:t>
              </a:r>
              <a:r>
                <a:rPr lang="zh-CN" altLang="zh-CN" sz="3200" dirty="0" smtClean="0">
                  <a:latin typeface="楷体_GB2312" pitchFamily="49" charset="-122"/>
                </a:rPr>
                <a:t>。</a:t>
              </a:r>
              <a:endParaRPr lang="en-US" altLang="zh-CN" sz="3200" dirty="0">
                <a:latin typeface="楷体_GB2312" pitchFamily="49" charset="-122"/>
              </a:endParaRPr>
            </a:p>
          </p:txBody>
        </p:sp>
      </p:grpSp>
      <p:pic>
        <p:nvPicPr>
          <p:cNvPr id="7189" name="Picture 21" descr="u5jx02_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3413" y="3356099"/>
            <a:ext cx="3257550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0" name="Picture 22" descr="u5jx02_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0608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AutoShape 27"/>
          <p:cNvSpPr>
            <a:spLocks noChangeArrowheads="1"/>
          </p:cNvSpPr>
          <p:nvPr/>
        </p:nvSpPr>
        <p:spPr bwMode="auto">
          <a:xfrm>
            <a:off x="1835785" y="620395"/>
            <a:ext cx="7062470" cy="72009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/>
              <a:t>要使平行四边形不变形</a:t>
            </a:r>
            <a:r>
              <a:rPr lang="en-US" altLang="zh-CN" sz="3200" dirty="0"/>
              <a:t>,</a:t>
            </a:r>
            <a:r>
              <a:rPr lang="zh-CN" altLang="zh-CN" sz="3200" dirty="0"/>
              <a:t>应怎么办</a:t>
            </a:r>
            <a:r>
              <a:rPr lang="en-US" altLang="zh-CN" sz="3200" dirty="0"/>
              <a:t>?</a:t>
            </a:r>
            <a:endParaRPr lang="en-US" altLang="zh-CN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8200" name="AutoShape 27"/>
          <p:cNvSpPr>
            <a:spLocks noChangeArrowheads="1"/>
          </p:cNvSpPr>
          <p:nvPr/>
        </p:nvSpPr>
        <p:spPr bwMode="auto">
          <a:xfrm>
            <a:off x="2088511" y="4976766"/>
            <a:ext cx="4147492" cy="771995"/>
          </a:xfrm>
          <a:prstGeom prst="wedgeRoundRectCallout">
            <a:avLst>
              <a:gd name="adj1" fmla="val 42653"/>
              <a:gd name="adj2" fmla="val -478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zh-CN" sz="3600" dirty="0"/>
              <a:t>三角形具有稳定性。</a:t>
            </a:r>
            <a:endParaRPr lang="en-US" altLang="zh-CN" sz="3600" dirty="0">
              <a:latin typeface="楷体_GB2312" pitchFamily="49" charset="-122"/>
            </a:endParaRPr>
          </a:p>
        </p:txBody>
      </p:sp>
      <p:pic>
        <p:nvPicPr>
          <p:cNvPr id="7190" name="Picture 22" descr="u5jx02_0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864" t="25752" r="24012" b="26999"/>
          <a:stretch>
            <a:fillRect/>
          </a:stretch>
        </p:blipFill>
        <p:spPr bwMode="auto">
          <a:xfrm>
            <a:off x="1801581" y="1556792"/>
            <a:ext cx="4775752" cy="307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012475">
            <a:off x="3984529" y="1241783"/>
            <a:ext cx="314325" cy="3753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8"/>
          <p:cNvSpPr>
            <a:spLocks noChangeArrowheads="1"/>
          </p:cNvSpPr>
          <p:nvPr/>
        </p:nvSpPr>
        <p:spPr bwMode="auto">
          <a:xfrm>
            <a:off x="2555776" y="2156271"/>
            <a:ext cx="95250" cy="96838"/>
          </a:xfrm>
          <a:prstGeom prst="ellipse">
            <a:avLst/>
          </a:prstGeom>
          <a:solidFill>
            <a:srgbClr val="BFBFBF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2" name="椭圆 8"/>
          <p:cNvSpPr>
            <a:spLocks noChangeArrowheads="1"/>
          </p:cNvSpPr>
          <p:nvPr/>
        </p:nvSpPr>
        <p:spPr bwMode="auto">
          <a:xfrm>
            <a:off x="5580112" y="3933056"/>
            <a:ext cx="95250" cy="96838"/>
          </a:xfrm>
          <a:prstGeom prst="ellipse">
            <a:avLst/>
          </a:prstGeom>
          <a:solidFill>
            <a:srgbClr val="BFBFBF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10710" y="2321997"/>
            <a:ext cx="3098803" cy="1798405"/>
            <a:chOff x="2510710" y="2321997"/>
            <a:chExt cx="3098803" cy="1798405"/>
          </a:xfrm>
        </p:grpSpPr>
        <p:grpSp>
          <p:nvGrpSpPr>
            <p:cNvPr id="18" name="Group 31"/>
            <p:cNvGrpSpPr/>
            <p:nvPr/>
          </p:nvGrpSpPr>
          <p:grpSpPr bwMode="auto">
            <a:xfrm>
              <a:off x="2510710" y="2321997"/>
              <a:ext cx="3098803" cy="1771649"/>
              <a:chOff x="665" y="2040"/>
              <a:chExt cx="1952" cy="1116"/>
            </a:xfrm>
          </p:grpSpPr>
          <p:sp>
            <p:nvSpPr>
              <p:cNvPr id="20" name="Line 25"/>
              <p:cNvSpPr>
                <a:spLocks noChangeShapeType="1"/>
              </p:cNvSpPr>
              <p:nvPr/>
            </p:nvSpPr>
            <p:spPr bwMode="auto">
              <a:xfrm flipH="1">
                <a:off x="695" y="2040"/>
                <a:ext cx="3" cy="1116"/>
              </a:xfrm>
              <a:prstGeom prst="line">
                <a:avLst/>
              </a:prstGeom>
              <a:noFill/>
              <a:ln w="76200">
                <a:solidFill>
                  <a:srgbClr val="35FA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" name="Line 26"/>
              <p:cNvSpPr>
                <a:spLocks noChangeShapeType="1"/>
              </p:cNvSpPr>
              <p:nvPr/>
            </p:nvSpPr>
            <p:spPr bwMode="auto">
              <a:xfrm flipV="1">
                <a:off x="665" y="3156"/>
                <a:ext cx="1952" cy="0"/>
              </a:xfrm>
              <a:prstGeom prst="line">
                <a:avLst/>
              </a:prstGeom>
              <a:noFill/>
              <a:ln w="76200">
                <a:solidFill>
                  <a:srgbClr val="35FA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3" name="Line 27"/>
            <p:cNvSpPr>
              <a:spLocks noChangeShapeType="1"/>
            </p:cNvSpPr>
            <p:nvPr/>
          </p:nvSpPr>
          <p:spPr bwMode="auto">
            <a:xfrm rot="10800000">
              <a:off x="2550898" y="2336368"/>
              <a:ext cx="3051292" cy="1784034"/>
            </a:xfrm>
            <a:prstGeom prst="line">
              <a:avLst/>
            </a:prstGeom>
            <a:noFill/>
            <a:ln w="76200">
              <a:solidFill>
                <a:srgbClr val="35FA2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36611" y="2203737"/>
            <a:ext cx="3098803" cy="1801327"/>
            <a:chOff x="2636611" y="2175660"/>
            <a:chExt cx="3098803" cy="1801327"/>
          </a:xfrm>
        </p:grpSpPr>
        <p:sp>
          <p:nvSpPr>
            <p:cNvPr id="16" name="Line 27"/>
            <p:cNvSpPr>
              <a:spLocks noChangeShapeType="1"/>
            </p:cNvSpPr>
            <p:nvPr/>
          </p:nvSpPr>
          <p:spPr bwMode="auto">
            <a:xfrm>
              <a:off x="2636611" y="2192953"/>
              <a:ext cx="3051292" cy="1784034"/>
            </a:xfrm>
            <a:prstGeom prst="line">
              <a:avLst/>
            </a:prstGeom>
            <a:noFill/>
            <a:ln w="76200">
              <a:solidFill>
                <a:srgbClr val="35FA2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4" name="Group 31"/>
            <p:cNvGrpSpPr/>
            <p:nvPr/>
          </p:nvGrpSpPr>
          <p:grpSpPr bwMode="auto">
            <a:xfrm rot="10800000">
              <a:off x="2636611" y="2175660"/>
              <a:ext cx="3098803" cy="1771649"/>
              <a:chOff x="665" y="2040"/>
              <a:chExt cx="1952" cy="1116"/>
            </a:xfrm>
          </p:grpSpPr>
          <p:sp>
            <p:nvSpPr>
              <p:cNvPr id="25" name="Line 25"/>
              <p:cNvSpPr>
                <a:spLocks noChangeShapeType="1"/>
              </p:cNvSpPr>
              <p:nvPr/>
            </p:nvSpPr>
            <p:spPr bwMode="auto">
              <a:xfrm flipH="1">
                <a:off x="695" y="2040"/>
                <a:ext cx="3" cy="1116"/>
              </a:xfrm>
              <a:prstGeom prst="line">
                <a:avLst/>
              </a:prstGeom>
              <a:noFill/>
              <a:ln w="76200">
                <a:solidFill>
                  <a:srgbClr val="35FA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" name="Line 26"/>
              <p:cNvSpPr>
                <a:spLocks noChangeShapeType="1"/>
              </p:cNvSpPr>
              <p:nvPr/>
            </p:nvSpPr>
            <p:spPr bwMode="auto">
              <a:xfrm flipV="1">
                <a:off x="665" y="3156"/>
                <a:ext cx="1952" cy="0"/>
              </a:xfrm>
              <a:prstGeom prst="line">
                <a:avLst/>
              </a:prstGeom>
              <a:noFill/>
              <a:ln w="76200">
                <a:solidFill>
                  <a:srgbClr val="35FA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51460" y="1124585"/>
            <a:ext cx="84829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自行车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的支架常常做成三角形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是利用了三角形具有</a:t>
            </a: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  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的特性。</a:t>
            </a:r>
            <a:endParaRPr lang="zh-CN" altLang="en-US" sz="72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3779912" y="2109629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稳定性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2998480"/>
            <a:ext cx="5652120" cy="3179318"/>
          </a:xfrm>
          <a:prstGeom prst="rect">
            <a:avLst/>
          </a:prstGeom>
        </p:spPr>
      </p:pic>
      <p:pic>
        <p:nvPicPr>
          <p:cNvPr id="6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</Words>
  <Application>WPS 演示</Application>
  <PresentationFormat>全屏显示(4:3)</PresentationFormat>
  <Paragraphs>79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游戏：比力气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人教版数学四年级下第5单元</dc:title>
  <dc:creator>吉林梓翰教育图书有限公司</dc:creator>
  <cp:lastModifiedBy>lenovop</cp:lastModifiedBy>
  <cp:revision>651</cp:revision>
  <dcterms:created xsi:type="dcterms:W3CDTF">2015-11-21T07:20:00Z</dcterms:created>
  <dcterms:modified xsi:type="dcterms:W3CDTF">2021-11-01T03:33:28Z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